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6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3" autoAdjust="0"/>
    <p:restoredTop sz="86331" autoAdjust="0"/>
  </p:normalViewPr>
  <p:slideViewPr>
    <p:cSldViewPr snapToGrid="0">
      <p:cViewPr>
        <p:scale>
          <a:sx n="69" d="100"/>
          <a:sy n="69" d="100"/>
        </p:scale>
        <p:origin x="224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7B7FF-E6CC-43E1-B943-E90FEF5426EE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90597-3040-414B-B647-F71E0DD4C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9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23D7-0C05-48C8-A607-4FBC30AEF4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4D49-1108-49D5-8BA2-74FFD919F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84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23D7-0C05-48C8-A607-4FBC30AEF4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4D49-1108-49D5-8BA2-74FFD919F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4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23D7-0C05-48C8-A607-4FBC30AEF4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4D49-1108-49D5-8BA2-74FFD919F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5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23D7-0C05-48C8-A607-4FBC30AEF4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4D49-1108-49D5-8BA2-74FFD919F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00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23D7-0C05-48C8-A607-4FBC30AEF4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4D49-1108-49D5-8BA2-74FFD919F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19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23D7-0C05-48C8-A607-4FBC30AEF4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4D49-1108-49D5-8BA2-74FFD919F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5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23D7-0C05-48C8-A607-4FBC30AEF4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4D49-1108-49D5-8BA2-74FFD919F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72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23D7-0C05-48C8-A607-4FBC30AEF4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4D49-1108-49D5-8BA2-74FFD919F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21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23D7-0C05-48C8-A607-4FBC30AEF4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4D49-1108-49D5-8BA2-74FFD919F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93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23D7-0C05-48C8-A607-4FBC30AEF4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4D49-1108-49D5-8BA2-74FFD919F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35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23D7-0C05-48C8-A607-4FBC30AEF4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4D49-1108-49D5-8BA2-74FFD919F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58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A23D7-0C05-48C8-A607-4FBC30AEF46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14D49-1108-49D5-8BA2-74FFD919F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09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4723">
            <a:off x="2289558" y="4258174"/>
            <a:ext cx="4945728" cy="2857531"/>
          </a:xfrm>
          <a:prstGeom prst="ellipse">
            <a:avLst/>
          </a:prstGeom>
          <a:ln>
            <a:noFill/>
          </a:ln>
          <a:effectLst>
            <a:softEdge rad="1143000"/>
          </a:effectLst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46" y="1523571"/>
            <a:ext cx="4755565" cy="2415919"/>
          </a:xfrm>
          <a:prstGeom prst="rect">
            <a:avLst/>
          </a:prstGeom>
          <a:ln>
            <a:noFill/>
          </a:ln>
          <a:effectLst>
            <a:softEdge rad="114300"/>
          </a:effectLst>
        </p:spPr>
      </p:pic>
      <p:sp>
        <p:nvSpPr>
          <p:cNvPr id="5" name="テキスト ボックス 4"/>
          <p:cNvSpPr txBox="1"/>
          <p:nvPr/>
        </p:nvSpPr>
        <p:spPr>
          <a:xfrm>
            <a:off x="290220" y="1101296"/>
            <a:ext cx="628958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テーマ　　　　「皮膚感覚」</a:t>
            </a:r>
            <a:endParaRPr kumimoji="1" lang="en-US" altLang="ja-JP" dirty="0" smtClean="0"/>
          </a:p>
          <a:p>
            <a:r>
              <a:rPr lang="ja-JP" altLang="en-US" sz="1600" dirty="0" smtClean="0"/>
              <a:t>このところ、北風吹き、寒さが身に染みる季節となってきました。</a:t>
            </a:r>
            <a:endParaRPr lang="en-US" altLang="ja-JP" sz="1600" dirty="0" smtClean="0"/>
          </a:p>
          <a:p>
            <a:r>
              <a:rPr lang="ja-JP" altLang="en-US" sz="1600" dirty="0"/>
              <a:t>空気</a:t>
            </a:r>
            <a:r>
              <a:rPr lang="ja-JP" altLang="en-US" sz="1600" dirty="0" smtClean="0"/>
              <a:t>も乾燥し、肌荒れや風邪を引く人も多く、インフルエンザも流行しております。忘年会やクリスマス、お正月などイベントも控えていて、皆さんも、うがい手洗いやマスクをしたり、保湿クリームを塗るなど、予防対策はしていることと思います。</a:t>
            </a:r>
            <a:endParaRPr lang="en-US" altLang="ja-JP" sz="1600" dirty="0" smtClean="0"/>
          </a:p>
          <a:p>
            <a:r>
              <a:rPr lang="ja-JP" altLang="en-US" sz="1600" dirty="0" smtClean="0"/>
              <a:t>もちろん大切な事ですが、他にも先人たちが残してくれたいろいろな知恵の一つに「乾布摩擦（かんぷまさつ）」というのがあります。乾いた布で皮膚を擦り、刺激する。皮膚からの刺激が脳へ伝わり、自律神経による体温調節機能が活性化され、血流が促進し免疫力が上がります。肩こりや冷え症、不眠、美肌、ダイエット効果にもつながるようです。</a:t>
            </a:r>
            <a:endParaRPr lang="en-US" altLang="ja-JP" sz="1600" dirty="0" smtClean="0"/>
          </a:p>
          <a:p>
            <a:r>
              <a:rPr lang="ja-JP" altLang="en-US" sz="1400" dirty="0" smtClean="0"/>
              <a:t>（皮膚病の方は注意が必要です。）</a:t>
            </a:r>
            <a:endParaRPr lang="en-US" altLang="ja-JP" sz="1400" dirty="0" smtClean="0"/>
          </a:p>
          <a:p>
            <a:r>
              <a:rPr lang="ja-JP" altLang="en-US" sz="1600" dirty="0" smtClean="0"/>
              <a:t>この身体の反応は、鍼灸の作用に似ていて、実際にこれを応用した手技があります。鍼の代わりに、</a:t>
            </a:r>
            <a:r>
              <a:rPr lang="ja-JP" altLang="en-US" sz="1600" dirty="0">
                <a:latin typeface="+mn-ea"/>
              </a:rPr>
              <a:t>水牛の角や天然石、木やプラスチック</a:t>
            </a:r>
            <a:r>
              <a:rPr lang="ja-JP" altLang="en-US" sz="1600" dirty="0" smtClean="0">
                <a:latin typeface="+mn-ea"/>
              </a:rPr>
              <a:t>などでできた</a:t>
            </a:r>
            <a:r>
              <a:rPr lang="ja-JP" altLang="en-US" sz="1600" dirty="0" smtClean="0"/>
              <a:t>「刮痧（かっさ）」と呼ばれる道具を使い</a:t>
            </a:r>
            <a:endParaRPr lang="en-US" altLang="ja-JP" sz="1600" dirty="0" smtClean="0"/>
          </a:p>
          <a:p>
            <a:r>
              <a:rPr lang="en-US" altLang="ja-JP" sz="1400" dirty="0" smtClean="0"/>
              <a:t>※</a:t>
            </a:r>
            <a:r>
              <a:rPr lang="ja-JP" altLang="en-US" sz="1400" dirty="0" smtClean="0"/>
              <a:t>　刮は「擦る」、痧は「血液の毒」を意味する。</a:t>
            </a:r>
            <a:endParaRPr lang="en-US" altLang="ja-JP" sz="1400" dirty="0" smtClean="0"/>
          </a:p>
          <a:p>
            <a:r>
              <a:rPr lang="ja-JP" altLang="en-US" sz="1600" dirty="0" smtClean="0"/>
              <a:t>皮膚をツボの流れに沿って擦って刺激していきます。怖がりで鍼が苦手な方にもおすすめで、自律神経失調症などでお悩みの方には、とってもいいです。</a:t>
            </a:r>
            <a:endParaRPr lang="en-US" altLang="ja-JP" sz="1600" dirty="0" smtClean="0"/>
          </a:p>
          <a:p>
            <a:r>
              <a:rPr lang="ja-JP" altLang="en-US" sz="1600" dirty="0" smtClean="0"/>
              <a:t>このように、皮膚（肌）への刺激はとても重要で効果が高いのです。小さなお子さんには、直接手でなぞってあげる「スキンタッチ」などがいいでしょう。まさに「手当（てあて）」です。</a:t>
            </a:r>
            <a:endParaRPr lang="en-US" altLang="ja-JP" sz="1600" dirty="0" smtClean="0"/>
          </a:p>
          <a:p>
            <a:r>
              <a:rPr lang="ja-JP" altLang="en-US" sz="1600" dirty="0"/>
              <a:t>他</a:t>
            </a:r>
            <a:r>
              <a:rPr lang="ja-JP" altLang="en-US" sz="1600" dirty="0" smtClean="0"/>
              <a:t>にも、当院で行う「蒸しタオルによる温罨法（</a:t>
            </a:r>
            <a:r>
              <a:rPr lang="ja-JP" altLang="en-US" sz="1600" dirty="0" err="1" smtClean="0"/>
              <a:t>おんあんぽう</a:t>
            </a:r>
            <a:r>
              <a:rPr lang="ja-JP" altLang="en-US" sz="1600" dirty="0" smtClean="0"/>
              <a:t>」は、高齢の方、寝たきりの方にはとても喜ばれます。</a:t>
            </a:r>
            <a:endParaRPr lang="en-US" altLang="ja-JP" sz="1600" dirty="0" smtClean="0"/>
          </a:p>
          <a:p>
            <a:r>
              <a:rPr lang="ja-JP" altLang="en-US" sz="1600" dirty="0" smtClean="0"/>
              <a:t>皮膚（肌）は、身体を守るバリアーであり、アンテナでもあります。</a:t>
            </a:r>
            <a:endParaRPr lang="en-US" altLang="ja-JP" sz="1600" dirty="0" smtClean="0"/>
          </a:p>
          <a:p>
            <a:r>
              <a:rPr lang="ja-JP" altLang="en-US" sz="1600" dirty="0"/>
              <a:t>皆</a:t>
            </a:r>
            <a:r>
              <a:rPr lang="ja-JP" altLang="en-US" sz="1600" dirty="0" smtClean="0"/>
              <a:t>さんも皮膚感覚を大事に、体調管理をしてみては！</a:t>
            </a:r>
            <a:endParaRPr lang="en-US" altLang="ja-JP" sz="1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8442" y="132347"/>
            <a:ext cx="6533147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内野山治療院便り　年末号　</a:t>
            </a:r>
            <a:r>
              <a:rPr lang="en-US" altLang="ja-JP" sz="3200" b="1" dirty="0" smtClean="0">
                <a:solidFill>
                  <a:schemeClr val="bg1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No.4</a:t>
            </a:r>
            <a:endParaRPr kumimoji="1" lang="ja-JP" altLang="en-US" sz="3200" b="1" dirty="0">
              <a:solidFill>
                <a:schemeClr val="bg1"/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20" y="7564604"/>
            <a:ext cx="1737061" cy="203561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891" y="7564604"/>
            <a:ext cx="2038349" cy="203561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50" y="7564604"/>
            <a:ext cx="2064958" cy="203561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748394"/>
            <a:ext cx="397304" cy="39730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24" y="748394"/>
            <a:ext cx="311941" cy="34660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710" y="742093"/>
            <a:ext cx="397304" cy="39730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946" y="754485"/>
            <a:ext cx="397304" cy="39730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931" y="735076"/>
            <a:ext cx="397304" cy="39730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662" y="747710"/>
            <a:ext cx="311941" cy="34660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790" y="747277"/>
            <a:ext cx="311941" cy="346601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234" y="745243"/>
            <a:ext cx="311941" cy="34660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426" y="754485"/>
            <a:ext cx="397304" cy="397304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877" y="754485"/>
            <a:ext cx="397304" cy="397304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758" y="742093"/>
            <a:ext cx="397304" cy="397304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806" y="742093"/>
            <a:ext cx="311941" cy="346601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311" y="759767"/>
            <a:ext cx="311941" cy="346601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904" y="749969"/>
            <a:ext cx="311941" cy="34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8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3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AR丸ゴシック体M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takeshi harigae</dc:creator>
  <cp:lastModifiedBy>takeshi harigae</cp:lastModifiedBy>
  <cp:revision>20</cp:revision>
  <cp:lastPrinted>2016-12-12T14:01:11Z</cp:lastPrinted>
  <dcterms:created xsi:type="dcterms:W3CDTF">2016-12-10T10:24:38Z</dcterms:created>
  <dcterms:modified xsi:type="dcterms:W3CDTF">2016-12-12T14:02:07Z</dcterms:modified>
</cp:coreProperties>
</file>